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6" r:id="rId2"/>
    <p:sldId id="281" r:id="rId3"/>
    <p:sldId id="280" r:id="rId4"/>
    <p:sldId id="272" r:id="rId5"/>
    <p:sldId id="294" r:id="rId6"/>
    <p:sldId id="296" r:id="rId7"/>
    <p:sldId id="295" r:id="rId8"/>
    <p:sldId id="298" r:id="rId9"/>
    <p:sldId id="289" r:id="rId10"/>
    <p:sldId id="291" r:id="rId11"/>
    <p:sldId id="290" r:id="rId12"/>
    <p:sldId id="292" r:id="rId13"/>
    <p:sldId id="260" r:id="rId14"/>
    <p:sldId id="284" r:id="rId15"/>
    <p:sldId id="274" r:id="rId16"/>
    <p:sldId id="264" r:id="rId17"/>
    <p:sldId id="287" r:id="rId18"/>
    <p:sldId id="269" r:id="rId19"/>
    <p:sldId id="301" r:id="rId20"/>
    <p:sldId id="277" r:id="rId21"/>
    <p:sldId id="299" r:id="rId22"/>
    <p:sldId id="30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504" autoAdjust="0"/>
  </p:normalViewPr>
  <p:slideViewPr>
    <p:cSldViewPr snapToGrid="0">
      <p:cViewPr varScale="1">
        <p:scale>
          <a:sx n="75" d="100"/>
          <a:sy n="75" d="100"/>
        </p:scale>
        <p:origin x="3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170BDD-CBE8-4142-8C6E-F24518AE2822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B17F9-D68F-4867-BD91-2E7B63CD0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496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960B2-CCF7-26EB-60F2-172C594C1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16A476-356C-044F-613E-293E80C76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2B063-3F93-6B0B-304E-CECD767E8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19EF-1EA1-4F99-9840-FF61C871032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0F5AA-17DA-38AD-507F-F7670143B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8F2D2-467A-2809-C996-67ABC64FF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D9EF8-4080-4A84-9AD1-3ECC252FA9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618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57190-3301-16BF-5D6F-DE4BF531B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1CEDA-2261-AA1D-94B4-B724851A1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5F834-221A-C7E8-1DC5-5DB6DB576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19EF-1EA1-4F99-9840-FF61C871032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C98F9-AF17-5BB1-9361-F047914EE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59CA1-224D-113E-6ACF-1B948752C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D9EF8-4080-4A84-9AD1-3ECC252FA9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22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47F08-0574-E84F-F628-981C1D264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C3755-EC3A-4697-5F55-0D28CBC2F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FFFD0-5D5B-309D-6A55-336CA5E04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19EF-1EA1-4F99-9840-FF61C871032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A0A04-AEE1-AEB4-68BF-876298A0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FDF4F-F526-F5AA-4439-B69F55F16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D9EF8-4080-4A84-9AD1-3ECC252FA9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787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B50C8-A09E-3722-21E0-6449262D2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CF9-C8CE-225B-CD5B-2783B362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7BEF8E-41C8-A174-6B30-691FDF3FB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E6CD7-B7EF-E423-D30B-45D580C65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19EF-1EA1-4F99-9840-FF61C871032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6650E-B4B0-3DE9-8F17-0C2828EC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D3C893-20D8-52AB-6DB8-71EF4B845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D9EF8-4080-4A84-9AD1-3ECC252FA9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959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2F73E-EC01-9525-BE1D-FB5367675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B6EF0-3757-C06B-B091-FE117C7D7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B55831-09E5-4CC4-1D51-14D9EF58BA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DA9B31-E910-394D-F3AA-5F4EFB4AED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0BFD86-2F86-97AA-D4B3-F14EACDADA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AF953C-592A-1286-5B07-C5A43EAB4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19EF-1EA1-4F99-9840-FF61C871032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6470DD-02A1-E8A3-EC20-FA184BA6F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7B7B19-9449-67FA-396D-905BDAF0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D9EF8-4080-4A84-9AD1-3ECC252FA9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644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90F56-6AAD-7F2E-80E0-3F37F2C2E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3AE9C6-CE92-DAB8-0522-827742234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19EF-1EA1-4F99-9840-FF61C871032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49A696-609A-E06A-8F73-95B240FAC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573717-097E-9E62-DFF2-F6F88DCD6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D9EF8-4080-4A84-9AD1-3ECC252FA9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266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A736F-3CCC-DD9F-3690-B87201788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19EF-1EA1-4F99-9840-FF61C871032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3F4625-C3D1-C612-0E78-E0F4BA41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7B6F9-4A0E-5AAC-2960-99FD53E35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D9EF8-4080-4A84-9AD1-3ECC252FA9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868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81ACA-AC09-E3D6-3647-80EE53070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C70A2-77A0-046C-6D72-B70EA594E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9A3A6-106A-81D8-1557-154A80F889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4D6B8-C3C8-6482-7D4B-0619F54EE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19EF-1EA1-4F99-9840-FF61C871032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AB08B7-EB37-78BF-37A2-430219797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E1E77-DE3B-D85A-C086-F654B12C3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D9EF8-4080-4A84-9AD1-3ECC252FA9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63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6526A-D5E5-B03B-5562-5D33E11BA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CE044E-9C2B-57B3-2B10-7C15C0300E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5E638-59EE-2EE8-3C75-999934945D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61D0B-B584-0C80-F1F2-3CEBC60A4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19EF-1EA1-4F99-9840-FF61C871032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01AF11-FDC2-3B76-AE8B-2763A2B4C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1D63E6-4F99-81AC-D019-7BA514E1D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D9EF8-4080-4A84-9AD1-3ECC252FA9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44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1EDC3-C8A7-4E35-F2CC-94524CEC2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0885B7-AE23-151C-1B8E-2700118687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7F462-9843-6AD5-6563-F61FDA0D0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19EF-1EA1-4F99-9840-FF61C871032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8AB46-1D18-A6E2-986D-662D47B75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86BD5-2DA0-C9BA-AEBC-E8A6CA17D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D9EF8-4080-4A84-9AD1-3ECC252FA9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125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3F2418-44BC-77B2-6C34-F79D117324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D1B79C-1713-886F-F822-1788F0FA49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91E26-1C00-F670-A3E6-CCCF51F22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919EF-1EA1-4F99-9840-FF61C871032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C5B08-2D73-2856-3EA5-AEBC8884C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051B2-6566-E1DB-6103-9F96740D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D9EF8-4080-4A84-9AD1-3ECC252FA9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748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96363D-BC97-94A9-802A-0BE61B52E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1E0F6-2729-3C1F-CECD-B74BEE199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7CC6C-4E07-00AE-C68D-2260E5CCB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9919EF-1EA1-4F99-9840-FF61C871032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E5E97-18CA-4348-AFAC-DE2288E562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FA701-8FDC-826F-294E-9B4D13D34F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1D9EF8-4080-4A84-9AD1-3ECC252FA9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94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medicina59020269" TargetMode="External"/><Relationship Id="rId2" Type="http://schemas.openxmlformats.org/officeDocument/2006/relationships/hyperlink" Target="https://doi.org/10.1186/s13098-024-01346-4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igo.org/figo-resources/postnatal-health/pregnancy-passport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nrendo.2012.154" TargetMode="External"/><Relationship Id="rId2" Type="http://schemas.openxmlformats.org/officeDocument/2006/relationships/hyperlink" Target="https://www.nice.org.uk/guidance/ng23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6D2163-A7B1-DA9A-030C-897BC08095CB}"/>
              </a:ext>
            </a:extLst>
          </p:cNvPr>
          <p:cNvSpPr txBox="1"/>
          <p:nvPr/>
        </p:nvSpPr>
        <p:spPr>
          <a:xfrm>
            <a:off x="6532880" y="1074509"/>
            <a:ext cx="56591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Ink Free" panose="03080402000500000000" pitchFamily="66" charset="0"/>
              </a:rPr>
              <a:t>Women with Diabetes: Health Throughout </a:t>
            </a:r>
          </a:p>
          <a:p>
            <a:pPr algn="ctr"/>
            <a:r>
              <a:rPr lang="en-GB" sz="3600" b="1" dirty="0">
                <a:latin typeface="Ink Free" panose="03080402000500000000" pitchFamily="66" charset="0"/>
              </a:rPr>
              <a:t>The Life Cycle</a:t>
            </a:r>
          </a:p>
          <a:p>
            <a:pPr algn="ctr"/>
            <a:endParaRPr lang="en-GB" sz="4400" b="1" dirty="0">
              <a:latin typeface="Ink Free" panose="03080402000500000000" pitchFamily="66" charset="0"/>
            </a:endParaRPr>
          </a:p>
          <a:p>
            <a:pPr algn="ctr"/>
            <a:endParaRPr lang="en-GB" sz="4400" b="1" dirty="0">
              <a:latin typeface="Ink Free" panose="03080402000500000000" pitchFamily="66" charset="0"/>
            </a:endParaRPr>
          </a:p>
          <a:p>
            <a:pPr algn="ctr"/>
            <a:r>
              <a:rPr lang="en-GB" sz="3200" b="1" dirty="0">
                <a:latin typeface="Ink Free" panose="03080402000500000000" pitchFamily="66" charset="0"/>
              </a:rPr>
              <a:t>Dawn Adams</a:t>
            </a:r>
          </a:p>
          <a:p>
            <a:pPr algn="ctr"/>
            <a:endParaRPr lang="en-GB" sz="2400" b="1" dirty="0">
              <a:latin typeface="Ink Free" panose="03080402000500000000" pitchFamily="66" charset="0"/>
            </a:endParaRPr>
          </a:p>
          <a:p>
            <a:pPr algn="ctr"/>
            <a:r>
              <a:rPr lang="en-GB" sz="2000" dirty="0">
                <a:latin typeface="Ink Free" panose="03080402000500000000" pitchFamily="66" charset="0"/>
              </a:rPr>
              <a:t>Person Living with Diabetes, Mother, Midwife &amp; Advocate </a:t>
            </a:r>
          </a:p>
        </p:txBody>
      </p:sp>
      <p:pic>
        <p:nvPicPr>
          <p:cNvPr id="5" name="Picture 4" descr="A person and a child&#10;&#10;AI-generated content may be incorrect.">
            <a:extLst>
              <a:ext uri="{FF2B5EF4-FFF2-40B4-BE49-F238E27FC236}">
                <a16:creationId xmlns:a16="http://schemas.microsoft.com/office/drawing/2014/main" id="{6BF54286-68CC-3D6D-FE5E-85BB51D2F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7"/>
          <a:stretch>
            <a:fillRect/>
          </a:stretch>
        </p:blipFill>
        <p:spPr>
          <a:xfrm>
            <a:off x="0" y="0"/>
            <a:ext cx="6532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25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9E67C4-3597-5384-15FA-588D30A08690}"/>
              </a:ext>
            </a:extLst>
          </p:cNvPr>
          <p:cNvSpPr txBox="1"/>
          <p:nvPr/>
        </p:nvSpPr>
        <p:spPr>
          <a:xfrm>
            <a:off x="5841242" y="1213008"/>
            <a:ext cx="635075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All graphics belong to and are used with the consent of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@katie_t1d_artist</a:t>
            </a:r>
          </a:p>
        </p:txBody>
      </p:sp>
      <p:pic>
        <p:nvPicPr>
          <p:cNvPr id="4" name="Picture 3" descr="A painting of a person's arm&#10;&#10;AI-generated content may be incorrect.">
            <a:extLst>
              <a:ext uri="{FF2B5EF4-FFF2-40B4-BE49-F238E27FC236}">
                <a16:creationId xmlns:a16="http://schemas.microsoft.com/office/drawing/2014/main" id="{DCBFDDFA-5858-B239-319F-480206AC5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6" r="9437"/>
          <a:stretch>
            <a:fillRect/>
          </a:stretch>
        </p:blipFill>
        <p:spPr>
          <a:xfrm>
            <a:off x="0" y="0"/>
            <a:ext cx="5841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3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her eyes closed&#10;&#10;AI-generated content may be incorrect.">
            <a:extLst>
              <a:ext uri="{FF2B5EF4-FFF2-40B4-BE49-F238E27FC236}">
                <a16:creationId xmlns:a16="http://schemas.microsoft.com/office/drawing/2014/main" id="{41EE2DC8-0597-00E1-D5EA-D1C08801B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899" y="0"/>
            <a:ext cx="8516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44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pink dress&#10;&#10;AI-generated content may be incorrect.">
            <a:extLst>
              <a:ext uri="{FF2B5EF4-FFF2-40B4-BE49-F238E27FC236}">
                <a16:creationId xmlns:a16="http://schemas.microsoft.com/office/drawing/2014/main" id="{6CD02164-9A01-65F2-4358-0D81E7461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"/>
          <a:stretch>
            <a:fillRect/>
          </a:stretch>
        </p:blipFill>
        <p:spPr>
          <a:xfrm>
            <a:off x="228601" y="636112"/>
            <a:ext cx="4474614" cy="55857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2A82E2-0643-B428-F955-941B8FAC3A9D}"/>
              </a:ext>
            </a:extLst>
          </p:cNvPr>
          <p:cNvSpPr txBox="1"/>
          <p:nvPr/>
        </p:nvSpPr>
        <p:spPr>
          <a:xfrm>
            <a:off x="4731446" y="1459229"/>
            <a:ext cx="741045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Puberty </a:t>
            </a: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💉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Puberty causes decreased insulin sensitivity, even in healthy-weight girls. The body requires more insulin to manage glucose.</a:t>
            </a: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🧬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Oestrogen &amp; increased growth hormone impact insulin activity, making it harder for the body to regulate glucose levels.</a:t>
            </a:r>
          </a:p>
        </p:txBody>
      </p:sp>
    </p:spTree>
    <p:extLst>
      <p:ext uri="{BB962C8B-B14F-4D97-AF65-F5344CB8AC3E}">
        <p14:creationId xmlns:p14="http://schemas.microsoft.com/office/powerpoint/2010/main" val="505414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A964C-A766-4794-97AC-AAACE59E7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pink dress&#10;&#10;AI-generated content may be incorrect.">
            <a:extLst>
              <a:ext uri="{FF2B5EF4-FFF2-40B4-BE49-F238E27FC236}">
                <a16:creationId xmlns:a16="http://schemas.microsoft.com/office/drawing/2014/main" id="{2E49A4FE-D29E-BB05-17B7-4A474240C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"/>
          <a:stretch>
            <a:fillRect/>
          </a:stretch>
        </p:blipFill>
        <p:spPr>
          <a:xfrm>
            <a:off x="228601" y="636112"/>
            <a:ext cx="4474614" cy="55857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75204A-2BCD-54E2-EBF3-631A2346ADDD}"/>
              </a:ext>
            </a:extLst>
          </p:cNvPr>
          <p:cNvSpPr txBox="1"/>
          <p:nvPr/>
        </p:nvSpPr>
        <p:spPr>
          <a:xfrm>
            <a:off x="4731446" y="659010"/>
            <a:ext cx="7410450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⚖️ 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Rapid growth &amp; changes in body fat distribution affect how glucose is stored &amp; used. Increased mass, especially around the abdomen, can further reduce insulin sensitivity. These changes require adjustments in insulin dosing, dietary habits &amp; activity levels to support glucose levels.</a:t>
            </a: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😣 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Emotional &amp; psychological stress from school, social pressures, body image concerns etc can lead to disordered eating habits, including skipped meals, further impacting glucose levels.</a:t>
            </a:r>
          </a:p>
        </p:txBody>
      </p:sp>
    </p:spTree>
    <p:extLst>
      <p:ext uri="{BB962C8B-B14F-4D97-AF65-F5344CB8AC3E}">
        <p14:creationId xmlns:p14="http://schemas.microsoft.com/office/powerpoint/2010/main" val="3389807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6EC30-DF3C-96F9-911B-5AB68B6A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pink dress&#10;&#10;AI-generated content may be incorrect.">
            <a:extLst>
              <a:ext uri="{FF2B5EF4-FFF2-40B4-BE49-F238E27FC236}">
                <a16:creationId xmlns:a16="http://schemas.microsoft.com/office/drawing/2014/main" id="{9D3A58AE-0634-7396-F067-B3B235E99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"/>
          <a:stretch>
            <a:fillRect/>
          </a:stretch>
        </p:blipFill>
        <p:spPr>
          <a:xfrm>
            <a:off x="228601" y="636112"/>
            <a:ext cx="4474614" cy="5585775"/>
          </a:xfrm>
          <a:prstGeom prst="rect">
            <a:avLst/>
          </a:prstGeom>
        </p:spPr>
      </p:pic>
      <p:pic>
        <p:nvPicPr>
          <p:cNvPr id="2" name="Picture 1" descr="A group of women holding cigarettes&#10;&#10;AI-generated content may be incorrect.">
            <a:extLst>
              <a:ext uri="{FF2B5EF4-FFF2-40B4-BE49-F238E27FC236}">
                <a16:creationId xmlns:a16="http://schemas.microsoft.com/office/drawing/2014/main" id="{3BE7CA23-DF31-9DDE-9DB8-E90788C3EA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r="2261"/>
          <a:stretch>
            <a:fillRect/>
          </a:stretch>
        </p:blipFill>
        <p:spPr>
          <a:xfrm>
            <a:off x="228601" y="298344"/>
            <a:ext cx="4474614" cy="59235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2539DA-9E51-CF03-A0D8-BACD015AC3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0" t="1310" r="3135" b="5312"/>
          <a:stretch>
            <a:fillRect/>
          </a:stretch>
        </p:blipFill>
        <p:spPr>
          <a:xfrm>
            <a:off x="4833746" y="484955"/>
            <a:ext cx="7129653" cy="59005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DFCFF2-8003-C72B-8352-7F8426F285B5}"/>
              </a:ext>
            </a:extLst>
          </p:cNvPr>
          <p:cNvSpPr txBox="1"/>
          <p:nvPr/>
        </p:nvSpPr>
        <p:spPr>
          <a:xfrm>
            <a:off x="4833746" y="266780"/>
            <a:ext cx="2268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Menstruation</a:t>
            </a:r>
          </a:p>
        </p:txBody>
      </p:sp>
    </p:spTree>
    <p:extLst>
      <p:ext uri="{BB962C8B-B14F-4D97-AF65-F5344CB8AC3E}">
        <p14:creationId xmlns:p14="http://schemas.microsoft.com/office/powerpoint/2010/main" val="820526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0B24D-C9A0-C0A9-84F9-7E82627BB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pink dress&#10;&#10;AI-generated content may be incorrect.">
            <a:extLst>
              <a:ext uri="{FF2B5EF4-FFF2-40B4-BE49-F238E27FC236}">
                <a16:creationId xmlns:a16="http://schemas.microsoft.com/office/drawing/2014/main" id="{F82CA26E-69D8-9C62-5220-25A8F7625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"/>
          <a:stretch>
            <a:fillRect/>
          </a:stretch>
        </p:blipFill>
        <p:spPr>
          <a:xfrm>
            <a:off x="228601" y="636112"/>
            <a:ext cx="4474614" cy="55857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A60321-AC53-5569-98DF-5489AD792544}"/>
              </a:ext>
            </a:extLst>
          </p:cNvPr>
          <p:cNvSpPr txBox="1"/>
          <p:nvPr/>
        </p:nvSpPr>
        <p:spPr>
          <a:xfrm>
            <a:off x="4731446" y="720958"/>
            <a:ext cx="741045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🔄Progesterone increases insulin resistance pre-period, while increased oestrogen post-period can cause unexpected hypoglycaemia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🍫 Cravings &amp; appetite changes lead to glucose spikes if not balanced with insulin or physical activity. Planning meals may help mitigate these effects.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😣 Emotional stress, disturbed sleep &amp; PMS may also cause cortisol to be released, which affects circulating glucose levels.</a:t>
            </a:r>
          </a:p>
        </p:txBody>
      </p:sp>
      <p:pic>
        <p:nvPicPr>
          <p:cNvPr id="2" name="Picture 1" descr="A group of women holding cigarettes&#10;&#10;AI-generated content may be incorrect.">
            <a:extLst>
              <a:ext uri="{FF2B5EF4-FFF2-40B4-BE49-F238E27FC236}">
                <a16:creationId xmlns:a16="http://schemas.microsoft.com/office/drawing/2014/main" id="{D607FAAF-E075-579F-719C-D69996F6A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r="2261"/>
          <a:stretch>
            <a:fillRect/>
          </a:stretch>
        </p:blipFill>
        <p:spPr>
          <a:xfrm>
            <a:off x="228601" y="298344"/>
            <a:ext cx="4474614" cy="592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37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58192-4285-5238-D9E7-E42FA889C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460F4EC-A513-400B-F151-22E580B4B97A}"/>
              </a:ext>
            </a:extLst>
          </p:cNvPr>
          <p:cNvSpPr txBox="1"/>
          <p:nvPr/>
        </p:nvSpPr>
        <p:spPr>
          <a:xfrm>
            <a:off x="4719328" y="266595"/>
            <a:ext cx="7488785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Pregnancy</a:t>
            </a:r>
          </a:p>
          <a:p>
            <a:pPr>
              <a:buNone/>
            </a:pPr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   During pregnancy, the placental hormones human placental lactogen (</a:t>
            </a:r>
            <a:r>
              <a:rPr lang="en-GB" sz="2700" dirty="0" err="1">
                <a:latin typeface="Arial" panose="020B0604020202020204" pitchFamily="34" charset="0"/>
                <a:cs typeface="Arial" panose="020B0604020202020204" pitchFamily="34" charset="0"/>
              </a:rPr>
              <a:t>hPL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), oestradiol, cortisol &amp; progesterone support foetal development. 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   Insulin action is impacted, causing lower glucose in the 1</a:t>
            </a:r>
            <a:r>
              <a:rPr lang="en-GB" sz="27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 trimester, and higher glucose in the 2</a:t>
            </a:r>
            <a:r>
              <a:rPr lang="en-GB" sz="27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&amp; 3</a:t>
            </a:r>
            <a:r>
              <a:rPr lang="en-GB" sz="27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trimesters. 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   The hormonal impact on glucose disposal is why women develop gestational diabetes, particularly towards the end of the 2</a:t>
            </a:r>
            <a:r>
              <a:rPr lang="en-GB" sz="27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trimester and during the 3</a:t>
            </a:r>
            <a:r>
              <a:rPr lang="en-GB" sz="27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trimester.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E0DC47-D940-3A30-11AF-263713CC3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39" t="953"/>
          <a:stretch>
            <a:fillRect/>
          </a:stretch>
        </p:blipFill>
        <p:spPr>
          <a:xfrm>
            <a:off x="270526" y="472822"/>
            <a:ext cx="4432689" cy="59123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741BA1-1D05-AF57-D1B3-54C9F267A5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64" r="13190"/>
          <a:stretch>
            <a:fillRect/>
          </a:stretch>
        </p:blipFill>
        <p:spPr>
          <a:xfrm>
            <a:off x="4719328" y="4748463"/>
            <a:ext cx="376931" cy="5990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A53A32-1537-3C7C-2893-03793DC04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642" y="1065819"/>
            <a:ext cx="356617" cy="5384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2604C4-034F-EA43-2B94-23B12629BE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9328" y="3115975"/>
            <a:ext cx="329688" cy="53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077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F25036-68A6-AB39-1BF0-0025D5B93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578" y="2734503"/>
            <a:ext cx="7560645" cy="40232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575985-A4FB-CDB9-6B1B-E979DC96E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867331" y="4855999"/>
            <a:ext cx="2547258" cy="1736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57B929-EBD0-3DBD-1DD6-CEF9A30BA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4005" y="3702297"/>
            <a:ext cx="736056" cy="7173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A9D0F2-F08A-E413-5B33-620B6FE26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4796" y="3712457"/>
            <a:ext cx="2095608" cy="62868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51D040E-91BA-5FE3-6B9D-A84805210BB4}"/>
              </a:ext>
            </a:extLst>
          </p:cNvPr>
          <p:cNvCxnSpPr/>
          <p:nvPr/>
        </p:nvCxnSpPr>
        <p:spPr>
          <a:xfrm flipV="1">
            <a:off x="8033657" y="3266349"/>
            <a:ext cx="0" cy="303711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267DE51-91E8-DC99-EA62-58198A005EDB}"/>
              </a:ext>
            </a:extLst>
          </p:cNvPr>
          <p:cNvSpPr txBox="1"/>
          <p:nvPr/>
        </p:nvSpPr>
        <p:spPr>
          <a:xfrm>
            <a:off x="4757989" y="111078"/>
            <a:ext cx="7423128" cy="3016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700" b="1" dirty="0">
                <a:latin typeface="Ink Free" panose="03080402000500000000" pitchFamily="66" charset="0"/>
              </a:rPr>
              <a:t>💉 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During pregnancy, </a:t>
            </a:r>
            <a:r>
              <a:rPr lang="en-GB" sz="2700" dirty="0" err="1">
                <a:latin typeface="Arial" panose="020B0604020202020204" pitchFamily="34" charset="0"/>
                <a:cs typeface="Arial" panose="020B0604020202020204" pitchFamily="34" charset="0"/>
              </a:rPr>
              <a:t>hCG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levels reduce while prolactin and progesterone levels increase, meaning the body naturally becomes more insulin-resistant to ensure the foetus receives enough glucose. This requires regular adjustments in insulin therapy to optimise blood glucose levels.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773AC4-71A3-4154-52BC-27E2A468BC9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439" t="953"/>
          <a:stretch>
            <a:fillRect/>
          </a:stretch>
        </p:blipFill>
        <p:spPr>
          <a:xfrm>
            <a:off x="270526" y="472822"/>
            <a:ext cx="4432689" cy="591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39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6AF04-4833-7B24-7609-E941D2717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CE65B9-1FD4-B07D-CC3D-9F5E440B6D29}"/>
              </a:ext>
            </a:extLst>
          </p:cNvPr>
          <p:cNvSpPr txBox="1"/>
          <p:nvPr/>
        </p:nvSpPr>
        <p:spPr>
          <a:xfrm>
            <a:off x="4788976" y="570186"/>
            <a:ext cx="7403024" cy="5924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Ink Free" panose="03080402000500000000" pitchFamily="66" charset="0"/>
              </a:rPr>
              <a:t>🥗 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Alongside pregnancy hormones, what, when, and how much a woman eats affects glucose levels. Managing meal timing &amp; portion sizes is essential to maintaining both energy and glucose levels throughout the day.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      Insulin pump therapy has been recognised as a significant support tool for pregnancy. The only licensed hybrid closed-loop pumps are the </a:t>
            </a:r>
            <a:r>
              <a:rPr lang="en-GB" sz="2700" dirty="0" err="1">
                <a:latin typeface="Arial" panose="020B0604020202020204" pitchFamily="34" charset="0"/>
                <a:cs typeface="Arial" panose="020B0604020202020204" pitchFamily="34" charset="0"/>
              </a:rPr>
              <a:t>Ypsomed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or Dana-</a:t>
            </a:r>
            <a:r>
              <a:rPr lang="en-GB" sz="27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en-GB" sz="2700" dirty="0" err="1">
                <a:latin typeface="Arial" panose="020B0604020202020204" pitchFamily="34" charset="0"/>
                <a:cs typeface="Arial" panose="020B0604020202020204" pitchFamily="34" charset="0"/>
              </a:rPr>
              <a:t>CamAPS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. The Medtronic 780g is also available. In the UK, HCL is limited to women with T1D, but CGM is increasingly available for women with T2D and some women with GDM.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306F19-9501-4F8E-9A89-8877D03EB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458" y="3101961"/>
            <a:ext cx="678648" cy="4576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2ABA0D-CC9A-363E-BFF6-F4B287D7BB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39" t="953"/>
          <a:stretch>
            <a:fillRect/>
          </a:stretch>
        </p:blipFill>
        <p:spPr>
          <a:xfrm>
            <a:off x="270526" y="472822"/>
            <a:ext cx="4432689" cy="591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15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28DB9-A7A1-3C50-9AF0-9BF90D9C2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5FE195-E427-BB5B-2A76-D1695468BA7F}"/>
              </a:ext>
            </a:extLst>
          </p:cNvPr>
          <p:cNvSpPr txBox="1"/>
          <p:nvPr/>
        </p:nvSpPr>
        <p:spPr>
          <a:xfrm>
            <a:off x="4822522" y="641513"/>
            <a:ext cx="7369478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700" b="1" dirty="0">
                <a:latin typeface="Ink Free" panose="03080402000500000000" pitchFamily="66" charset="0"/>
              </a:rPr>
              <a:t>    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Regular, moderate exercise helps to                     </a:t>
            </a: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lower blood glucose by increasing insulin sensitivity &amp; promoting glucose uptake by muscles. </a:t>
            </a: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Walking, swimming, or antenatal yoga can be beneficial, but should be tailored to the individual's pregnancy &amp; health status.</a:t>
            </a: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A0089A-CA71-F1EB-A293-6EE559B81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822522" y="657960"/>
            <a:ext cx="293914" cy="3921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0C01BC-3073-A54D-BA71-BDA32F672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669" y="3686741"/>
            <a:ext cx="4343192" cy="26984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A950A8-83F4-B0E9-04C6-5C59615B0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26" y="425449"/>
            <a:ext cx="4432689" cy="595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44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111B0-7A05-144C-956A-7D15F0140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59777E-14EE-1E3E-64FE-F85F35220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872" y="1204584"/>
            <a:ext cx="7298059" cy="5180593"/>
          </a:xfrm>
          <a:prstGeom prst="rect">
            <a:avLst/>
          </a:prstGeom>
        </p:spPr>
      </p:pic>
      <p:pic>
        <p:nvPicPr>
          <p:cNvPr id="2" name="Picture 1" descr="A few electronic devices on a striped fabric&#10;&#10;AI-generated content may be incorrect.">
            <a:extLst>
              <a:ext uri="{FF2B5EF4-FFF2-40B4-BE49-F238E27FC236}">
                <a16:creationId xmlns:a16="http://schemas.microsoft.com/office/drawing/2014/main" id="{5B3429A6-B172-8DB4-BFF0-0EF22DC122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"/>
          <a:stretch>
            <a:fillRect/>
          </a:stretch>
        </p:blipFill>
        <p:spPr>
          <a:xfrm>
            <a:off x="283027" y="446261"/>
            <a:ext cx="4432689" cy="59389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E07A49-3C10-75C1-A67F-C7DE89262A11}"/>
              </a:ext>
            </a:extLst>
          </p:cNvPr>
          <p:cNvSpPr txBox="1"/>
          <p:nvPr/>
        </p:nvSpPr>
        <p:spPr>
          <a:xfrm>
            <a:off x="4775544" y="466692"/>
            <a:ext cx="247527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Breastfeeding</a:t>
            </a:r>
          </a:p>
        </p:txBody>
      </p:sp>
    </p:spTree>
    <p:extLst>
      <p:ext uri="{BB962C8B-B14F-4D97-AF65-F5344CB8AC3E}">
        <p14:creationId xmlns:p14="http://schemas.microsoft.com/office/powerpoint/2010/main" val="610677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4B4987-285B-5F2E-224E-15D837C6C0EB}"/>
              </a:ext>
            </a:extLst>
          </p:cNvPr>
          <p:cNvSpPr txBox="1"/>
          <p:nvPr/>
        </p:nvSpPr>
        <p:spPr>
          <a:xfrm>
            <a:off x="4715716" y="253315"/>
            <a:ext cx="7476285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Breastfeeding</a:t>
            </a:r>
          </a:p>
          <a:p>
            <a:pPr>
              <a:buNone/>
            </a:pPr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🔄After birth, oestrogen &amp; progesterone levels drop, while leptin &amp; prolactin levels rise to support milk production. Hormone fluctuations can affect mood &amp; appetite, indirectly influencing glucose levels.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🤱 Breastfeeding can lower blood glucose levels during or immediately after feeding. As glucose is converted to lactose, regular breastfeeding can lead to </a:t>
            </a:r>
            <a:r>
              <a:rPr lang="en-GB" sz="2700" dirty="0" err="1">
                <a:latin typeface="Arial" panose="020B0604020202020204" pitchFamily="34" charset="0"/>
                <a:cs typeface="Arial" panose="020B0604020202020204" pitchFamily="34" charset="0"/>
              </a:rPr>
              <a:t>hypoglycemia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😣 Stress, infection &amp; sleep also affect glucose levels.</a:t>
            </a:r>
          </a:p>
        </p:txBody>
      </p:sp>
      <p:pic>
        <p:nvPicPr>
          <p:cNvPr id="5" name="Picture 4" descr="A few electronic devices on a striped fabric&#10;&#10;AI-generated content may be incorrect.">
            <a:extLst>
              <a:ext uri="{FF2B5EF4-FFF2-40B4-BE49-F238E27FC236}">
                <a16:creationId xmlns:a16="http://schemas.microsoft.com/office/drawing/2014/main" id="{656C8337-E4FE-FB2B-6BC1-8B804FBEB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"/>
          <a:stretch>
            <a:fillRect/>
          </a:stretch>
        </p:blipFill>
        <p:spPr>
          <a:xfrm>
            <a:off x="283027" y="446261"/>
            <a:ext cx="4432689" cy="593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86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39E6F-ACBA-22FD-16DA-DD2727DA4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person&#10;&#10;AI-generated content may be incorrect.">
            <a:extLst>
              <a:ext uri="{FF2B5EF4-FFF2-40B4-BE49-F238E27FC236}">
                <a16:creationId xmlns:a16="http://schemas.microsoft.com/office/drawing/2014/main" id="{90CD18F1-1D80-B80E-3BEB-19FC012EE4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" t="1393" r="5879" b="1"/>
          <a:stretch>
            <a:fillRect/>
          </a:stretch>
        </p:blipFill>
        <p:spPr>
          <a:xfrm>
            <a:off x="337457" y="446812"/>
            <a:ext cx="4432689" cy="59649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C152DF-600D-66CA-AA4F-8BFF70D0532E}"/>
              </a:ext>
            </a:extLst>
          </p:cNvPr>
          <p:cNvSpPr txBox="1"/>
          <p:nvPr/>
        </p:nvSpPr>
        <p:spPr>
          <a:xfrm>
            <a:off x="4770146" y="58846"/>
            <a:ext cx="7421854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Perimenopause</a:t>
            </a:r>
          </a:p>
          <a:p>
            <a:pPr>
              <a:buNone/>
            </a:pPr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🔄Perimenopausal shifts in oestrogen &amp; progesterone, directly impact responses to insulin. 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💉As oestrogen declines, women experience greater insulin resistance and higher glucose levels, even if diet &amp; activity remain unchanged.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😴Night sweats, hot flushes &amp; insomnia, interfere with sleep quality, increasing stress hormones, and raising blood glucose levels. </a:t>
            </a: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2700" b="1" dirty="0">
                <a:latin typeface="Arial" panose="020B0604020202020204" pitchFamily="34" charset="0"/>
                <a:cs typeface="Arial" panose="020B0604020202020204" pitchFamily="34" charset="0"/>
              </a:rPr>
              <a:t>⚖️ 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Mood swings &amp; irregular cycles further complicate management.</a:t>
            </a:r>
          </a:p>
        </p:txBody>
      </p:sp>
    </p:spTree>
    <p:extLst>
      <p:ext uri="{BB962C8B-B14F-4D97-AF65-F5344CB8AC3E}">
        <p14:creationId xmlns:p14="http://schemas.microsoft.com/office/powerpoint/2010/main" val="2577861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7811D3-B642-C2B5-F54C-ED4386B4EB2B}"/>
              </a:ext>
            </a:extLst>
          </p:cNvPr>
          <p:cNvSpPr txBox="1"/>
          <p:nvPr/>
        </p:nvSpPr>
        <p:spPr>
          <a:xfrm>
            <a:off x="4770146" y="58846"/>
            <a:ext cx="7419579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Post Menopause 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❤️ Reduced oestrogen leads to higher risks of heart disease &amp; stroke. Women with diabetes have an 88% increase in cardiovascular risks. 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⚖️ Visceral fat around internal organs increases insulin resistance and the risk of metabolic syndrome, which significantly raises the risk of heart disease &amp; stroke.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🦴 Oestrogen helps maintain bone strength. Its decline leads to osteopenia &amp; osteoporosis. Diabetes further compromises bone quality, increasing the risk of fractures, especially in the hips &amp; spine.</a:t>
            </a:r>
          </a:p>
        </p:txBody>
      </p:sp>
      <p:pic>
        <p:nvPicPr>
          <p:cNvPr id="2" name="Picture 1" descr="A person wearing a blue shirt&#10;&#10;AI-generated content may be incorrect.">
            <a:extLst>
              <a:ext uri="{FF2B5EF4-FFF2-40B4-BE49-F238E27FC236}">
                <a16:creationId xmlns:a16="http://schemas.microsoft.com/office/drawing/2014/main" id="{A7B485CD-35F9-9889-D405-4D5A7FA42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" r="4403" b="1493"/>
          <a:stretch>
            <a:fillRect/>
          </a:stretch>
        </p:blipFill>
        <p:spPr>
          <a:xfrm>
            <a:off x="337457" y="410648"/>
            <a:ext cx="4432689" cy="600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61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FB4952-DBD1-CBEA-93B0-36A982EAFDE3}"/>
              </a:ext>
            </a:extLst>
          </p:cNvPr>
          <p:cNvSpPr txBox="1"/>
          <p:nvPr/>
        </p:nvSpPr>
        <p:spPr>
          <a:xfrm>
            <a:off x="5856514" y="456262"/>
            <a:ext cx="6335485" cy="5493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Additional considerations</a:t>
            </a:r>
          </a:p>
          <a:p>
            <a:pPr>
              <a:buNone/>
            </a:pPr>
            <a:endParaRPr lang="en-GB" sz="27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❤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Women with Type One diabetes have an 88% increased risk of hypertension, heart disease &amp; stroke, even when confounding factors are removed or accounted for. This is further compounded by any history of pre-eclampsia in pregnancy. </a:t>
            </a:r>
          </a:p>
          <a:p>
            <a:pPr>
              <a:buNone/>
            </a:pPr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🦴Women with diabetes have an increased risk of osteoporosis and osteopenia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D3FB4C-F289-40CF-2082-B404ED951D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463" b="30348"/>
          <a:stretch>
            <a:fillRect/>
          </a:stretch>
        </p:blipFill>
        <p:spPr>
          <a:xfrm>
            <a:off x="337457" y="410647"/>
            <a:ext cx="5519057" cy="600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137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69954-D651-85CA-99D0-DBEB2998D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DE6EF3-A551-8B1B-4343-A155AE708BFB}"/>
              </a:ext>
            </a:extLst>
          </p:cNvPr>
          <p:cNvSpPr txBox="1"/>
          <p:nvPr/>
        </p:nvSpPr>
        <p:spPr>
          <a:xfrm>
            <a:off x="5856514" y="664011"/>
            <a:ext cx="6335486" cy="5493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700" b="1" dirty="0">
                <a:latin typeface="Ink Free" panose="03080402000500000000" pitchFamily="66" charset="0"/>
              </a:rPr>
              <a:t>🧠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High glucose levels over time can damage blood vessels and brain cells, contributing to cognitive decline &amp; dementia.</a:t>
            </a:r>
          </a:p>
          <a:p>
            <a:pPr>
              <a:buNone/>
            </a:pPr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👩‍🔬 A meta-analysis of &gt;2.3m people found women with diabetes had a significantly higher risk of dementia than men with diabetes, possibly due to  </a:t>
            </a:r>
          </a:p>
          <a:p>
            <a:pPr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- longer life expectancy</a:t>
            </a:r>
          </a:p>
          <a:p>
            <a:pPr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- reduced oestrogen affecting neuroprotection &amp; increasing insulin resistance.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9D23E6-FF5B-575F-882C-0D1B072571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463" b="30348"/>
          <a:stretch>
            <a:fillRect/>
          </a:stretch>
        </p:blipFill>
        <p:spPr>
          <a:xfrm>
            <a:off x="337457" y="410647"/>
            <a:ext cx="5519057" cy="600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31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171E09-771C-188E-9607-198EB47B85C6}"/>
              </a:ext>
            </a:extLst>
          </p:cNvPr>
          <p:cNvSpPr txBox="1"/>
          <p:nvPr/>
        </p:nvSpPr>
        <p:spPr>
          <a:xfrm>
            <a:off x="655093" y="765371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A442F3-E4AF-A8BD-E94D-31016DADA315}"/>
              </a:ext>
            </a:extLst>
          </p:cNvPr>
          <p:cNvSpPr txBox="1"/>
          <p:nvPr/>
        </p:nvSpPr>
        <p:spPr>
          <a:xfrm>
            <a:off x="5856514" y="682094"/>
            <a:ext cx="6335486" cy="5493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🧬Vascular complications often accelerate dementia risk. Differences in healthcare access, diagnosis timing, and treatment appropriateness and availability may also play a role.</a:t>
            </a:r>
            <a:b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🧩Seeing the whole spectrum of reproductive health stages, supporting and promoting lifestyle interventions, including exercise, a balanced diet &amp; mental stimulation across the lifespan, can help to reduce these risks, and improve quality of life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C64EE9-D556-8C3E-1722-FE23759E88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463" b="30348"/>
          <a:stretch>
            <a:fillRect/>
          </a:stretch>
        </p:blipFill>
        <p:spPr>
          <a:xfrm>
            <a:off x="337457" y="410647"/>
            <a:ext cx="5519057" cy="600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28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6052F-9BAA-6078-DC53-0F9F28B95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9905A4-C5E0-1D11-E1D1-D507DF980E79}"/>
              </a:ext>
            </a:extLst>
          </p:cNvPr>
          <p:cNvSpPr txBox="1"/>
          <p:nvPr/>
        </p:nvSpPr>
        <p:spPr>
          <a:xfrm>
            <a:off x="655093" y="765371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2F79AB-E65E-B6AA-E5D3-9F4587AE06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463" b="30348"/>
          <a:stretch>
            <a:fillRect/>
          </a:stretch>
        </p:blipFill>
        <p:spPr>
          <a:xfrm>
            <a:off x="337457" y="410647"/>
            <a:ext cx="5519057" cy="60005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66C3AD-460C-0406-9A9A-FE32CE45DCC1}"/>
              </a:ext>
            </a:extLst>
          </p:cNvPr>
          <p:cNvSpPr txBox="1"/>
          <p:nvPr/>
        </p:nvSpPr>
        <p:spPr>
          <a:xfrm>
            <a:off x="5890516" y="410647"/>
            <a:ext cx="5964027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latin typeface="Ink Free" panose="03080402000500000000" pitchFamily="66" charset="0"/>
              </a:rPr>
              <a:t>💉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GLP1-RA therapy is increasingly being made available to, and used by, women with diabetes. 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Current published evidence is limited, but ongoing clinical trials indicate its safety. 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Inform your diabetes team if you are using it without it having been prescribed by them.</a:t>
            </a:r>
          </a:p>
          <a:p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Everyone’s diabetes is different, there is no one-size fits all with this condition.</a:t>
            </a:r>
          </a:p>
        </p:txBody>
      </p:sp>
    </p:spTree>
    <p:extLst>
      <p:ext uri="{BB962C8B-B14F-4D97-AF65-F5344CB8AC3E}">
        <p14:creationId xmlns:p14="http://schemas.microsoft.com/office/powerpoint/2010/main" val="3171506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ign&#10;&#10;AI-generated content may be incorrect.">
            <a:extLst>
              <a:ext uri="{FF2B5EF4-FFF2-40B4-BE49-F238E27FC236}">
                <a16:creationId xmlns:a16="http://schemas.microsoft.com/office/drawing/2014/main" id="{8F07B9F8-1468-E1AB-2F35-E1308F5B0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62545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4E087F-06E2-BFC8-F164-3D0C5728F124}"/>
              </a:ext>
            </a:extLst>
          </p:cNvPr>
          <p:cNvSpPr txBox="1"/>
          <p:nvPr/>
        </p:nvSpPr>
        <p:spPr>
          <a:xfrm>
            <a:off x="5562545" y="2838313"/>
            <a:ext cx="644748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latin typeface="Ink Free" panose="03080402000500000000" pitchFamily="66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905929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F2CEA40-6C9D-F6E6-A454-AE43862AB415}"/>
              </a:ext>
            </a:extLst>
          </p:cNvPr>
          <p:cNvSpPr txBox="1"/>
          <p:nvPr/>
        </p:nvSpPr>
        <p:spPr>
          <a:xfrm>
            <a:off x="100208" y="70799"/>
            <a:ext cx="11999934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Adams, D., &amp;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Nsugbe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E. (2022). A pilot on the endocrine effects of hormonal replacement therapy on menopausal T1 diabetics using wearable sensors.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Engineering Proceedings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(1), 19.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Benhalima, K., Durnwald, C., Sweeting, A.,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(2025). Application of continuous glucose monitoring and automated insulin delivery technologies for pregnant women with type 1, type 2, or gestational diabetes: An international consensus statement.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The Lancet Diabetes &amp; Endocrinology, 14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157–177.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Benhalima, K., Mathieu, C., Napoli, A., et al. (2025). Safe options for the treatment of mothers and babies with pregestational diabetes.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Diabetes Technology &amp; Therapeutics, 27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(2), 91–92.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Cao, F., Yang, F., Li, J.,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(2024). The relationship between diabetes and the dementia risk: A meta-analysis.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Diabetology &amp; Metabolic Syndrome, 16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101.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https://doi.org/10.1186/s13098-024-01346-4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Chadalavada, S., Jensen, M. T., Aung, N., Cooper, J.,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Lekadir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K., Munroe, P. B., &amp; Petersen, S. E. (2021). Women with diabetes are at increased relative risk of heart failure compared to men: insights from UK biobank.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Frontiers in cardiovascular medicine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658726.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Dorman, J. S.,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Steenkiste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A. R., Foley, T. P.,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Strotmeyer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E. S., Burke, J. P., Kuller, L. H., &amp; Kwoh, C. K. (2001). Menopause in type 1 diabetic women: is it premature?.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Diabetes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(8), 1857-1862.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Gioacchini, F. M., Pisani, D., Viola, P.,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Astorina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A., Scarpa, A., Libonati, F. A., Tulli, M., Re, M., &amp; Chiarella, G. (2023). Diabetes Mellitus and Hearing Loss: A Complex Relationship.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Medicina (Kaunas, Lithuania)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(2), 269.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https://doi.org/10.3390/medicina59020269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Hossmann, S., Tan, S., Mader, J. K.,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Klonoff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D. C., Adams, D., Ballhausen, H., ... &amp;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Rothenbühler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M. (2025). One size does not fit all: the need for sex-specific precision medicine in diabetes technology.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Journal of Diabetes Science and Technology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19322968251340673.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Feig, D., Donovan, L.,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Corcoy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R., et al. (2017). Continuous glucose monitoring in pregnant women with type 1 diabetes (CONCEPTT): A multicentre international randomised controlled trial.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The Lancet, 390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2347–2359.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FIGO Pregnancy Passport (2023)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https://www.figo.org/figo-resources/postnatal-health/pregnancy-passport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3316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8F4CDE5-8BAB-9A93-B375-206E4AC66218}"/>
              </a:ext>
            </a:extLst>
          </p:cNvPr>
          <p:cNvSpPr txBox="1"/>
          <p:nvPr/>
        </p:nvSpPr>
        <p:spPr>
          <a:xfrm>
            <a:off x="114822" y="197346"/>
            <a:ext cx="11962356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Forde, R., King, L., Cooper, A., Winkley, K., &amp; Coates, V. (2024). Type 1 diabetes and menopause, what women would like to know: a public and patient involvement exercise.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International Diabetes Nursing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Gamarra, E., &amp; Trimboli, P. (2023). Menstrual cycle, glucose control and insulin sensitivity in type 1 diabetes: a systematic review.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Journal of Personalized Medicine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(2), 374.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Lee, T. T., Collett, C.,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Bergford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S., Hartnell, S., Scott, E. M., Lindsay, R. S., ... &amp; AiDAPT Collaborative Group. (2024). Automated closed-loop insulin delivery for the management of type 1 diabetes during pregnancy: the AiDAPT RCT.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Efficacy and Mechanism Evaluation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(7), 1-80.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Mackay, L., Horsburgh, D., &amp; Kilbride, L. (2014). How women manage their type 1 diabetes during the menopausal transition: a qualitative study using a grounded theory approach.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Practical Diabetes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(4), 149-154.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Dib, S., Savage, M.J., Adams, D., et al, (2026) Preconception, pregnancy and postnatal use of GLP-1RA based therapies in diabetes: a systematic review and international expert consensus statement on clinical need and human safety data in women with type 1, type 2 or gestational diabetes.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The Lancet Obstetrics, Gynaecology, &amp; Women’s Health.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Mewes, D.,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Wäldchen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M., Knoll, C., Raile, K., &amp; Braune, K. (2023). Variability of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glycemic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outcomes and insulin requirements throughout the menstrual cycle: a qualitative study on women with type 1 diabetes using an open-source automated insulin delivery system.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Journal of diabetes science and technology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(5), 1304-1316.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National Institute for Health and Care Excellence. (2024).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Menopause: Identification and management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(NICE Guideline NG23).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https://www.nice.org.uk/guidance/ng23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Ringholm, L., Mathiesen, E. R., Kelstrup, L., &amp; Damm, P. (2012). Managing type 1 diabetes mellitus in pregnancy: From planning to breastfeeding.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Nature Reviews Endocrinology, 8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(11), 659–667.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https://doi.org/10.1038/nrendo.2012.154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Sharma, P., Sharma, R. K., &amp; Gaur, K. (2024). Understanding the impact of diabetes on bone health: A clinical review.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Metabolism open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100330. https://doi.org/10.1016/j.metop.2024.100330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Sjöberg, L.,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Pitkäniemi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J.,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Harjutsalo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V., Haapala, L., Tiitinen, A.,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Tuomilehto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J., &amp;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Kaaja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R. (2011). Menopause in women with type 1 diabetes.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Menopause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(2), 158-163.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Walsh C H, Malins J M(1977)  Menstruation and control of diabetes. 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British Medical Journal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; 2 :177 doi:10.1136/bmj.2.6080.177</a:t>
            </a:r>
            <a:endParaRPr lang="en-GB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671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7427</TotalTime>
  <Words>2034</Words>
  <Application>Microsoft Office PowerPoint</Application>
  <PresentationFormat>Widescreen</PresentationFormat>
  <Paragraphs>105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Ink Free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Dawn Adams</dc:creator>
  <cp:lastModifiedBy>Dawn Adams</cp:lastModifiedBy>
  <cp:revision>16</cp:revision>
  <dcterms:created xsi:type="dcterms:W3CDTF">2025-10-29T21:33:43Z</dcterms:created>
  <dcterms:modified xsi:type="dcterms:W3CDTF">2026-09-22T15:03:28Z</dcterms:modified>
</cp:coreProperties>
</file>